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880" r:id="rId2"/>
    <p:sldId id="855" r:id="rId3"/>
    <p:sldId id="871" r:id="rId4"/>
    <p:sldId id="878" r:id="rId5"/>
    <p:sldId id="879" r:id="rId6"/>
    <p:sldId id="858" r:id="rId7"/>
    <p:sldId id="874" r:id="rId8"/>
    <p:sldId id="863" r:id="rId9"/>
  </p:sldIdLst>
  <p:sldSz cx="9144000" cy="6858000" type="screen4x3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mmi Ramanujam" initials="" lastIdx="7" clrIdx="0"/>
  <p:cmAuthor id="7" name="Chris Lam" initials="CL" lastIdx="6" clrIdx="8">
    <p:extLst/>
  </p:cmAuthor>
  <p:cmAuthor id="1" name="CTL11" initials="C" lastIdx="1" clrIdx="1"/>
  <p:cmAuthor id="8" name="Guillermo Sapiro" initials="" lastIdx="9" clrIdx="9"/>
  <p:cmAuthor id="2" name="Marlee Krieger" initials="" lastIdx="4" clrIdx="2"/>
  <p:cmAuthor id="3" name="Nimmi Ramanujam\" initials="" lastIdx="59" clrIdx="3"/>
  <p:cmAuthor id="4" name="Cervix 9" initials="C9" lastIdx="1" clrIdx="4">
    <p:extLst/>
  </p:cmAuthor>
  <p:cmAuthor id="5" name="Jenna Mueller" initials="JM" lastIdx="21" clrIdx="5">
    <p:extLst/>
  </p:cmAuthor>
  <p:cmAuthor id="6" name="Robert Morhard" initials="RM" lastIdx="10" clrIdx="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FF"/>
    <a:srgbClr val="000099"/>
    <a:srgbClr val="008000"/>
    <a:srgbClr val="FF99CC"/>
    <a:srgbClr val="FF6699"/>
    <a:srgbClr val="AF7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 autoAdjust="0"/>
    <p:restoredTop sz="81883" autoAdjust="0"/>
  </p:normalViewPr>
  <p:slideViewPr>
    <p:cSldViewPr>
      <p:cViewPr>
        <p:scale>
          <a:sx n="80" d="100"/>
          <a:sy n="80" d="100"/>
        </p:scale>
        <p:origin x="1164" y="-108"/>
      </p:cViewPr>
      <p:guideLst>
        <p:guide orient="horz" pos="2160"/>
        <p:guide pos="1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 varScale="1">
      <p:scale>
        <a:sx n="1" d="1"/>
        <a:sy n="1" d="1"/>
      </p:scale>
      <p:origin x="0" y="2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29293927-BFCD-418B-B87C-56DF0C83FA29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698500"/>
            <a:ext cx="46561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F2DFAD95-7B6D-489C-9377-367E9DCC8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5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Lugol’s</a:t>
            </a:r>
            <a:r>
              <a:rPr lang="en-US" baseline="0" dirty="0" smtClean="0"/>
              <a:t> </a:t>
            </a:r>
            <a:r>
              <a:rPr lang="en-US" baseline="0" dirty="0" smtClean="0"/>
              <a:t>iodine, a </a:t>
            </a:r>
            <a:r>
              <a:rPr lang="en-US" baseline="0" dirty="0" err="1" smtClean="0"/>
              <a:t>glycophilic</a:t>
            </a:r>
            <a:r>
              <a:rPr lang="en-US" baseline="0" dirty="0" smtClean="0"/>
              <a:t> dark brown solution is </a:t>
            </a:r>
            <a:r>
              <a:rPr lang="en-US" baseline="0" dirty="0" err="1" smtClean="0"/>
              <a:t>uptaken</a:t>
            </a:r>
            <a:r>
              <a:rPr lang="en-US" baseline="0" dirty="0" smtClean="0"/>
              <a:t> by glycogen rich normal cells and turns a normal cervix dark brown. Cervical cancer cells use up all their </a:t>
            </a:r>
            <a:r>
              <a:rPr lang="en-US" baseline="0" dirty="0" err="1" smtClean="0"/>
              <a:t>glycogin</a:t>
            </a:r>
            <a:r>
              <a:rPr lang="en-US" baseline="0" dirty="0" smtClean="0"/>
              <a:t> due to rapid metabolism and do not uptake the iodine, staining a light mustard yellow.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FAD95-7B6D-489C-9377-367E9DCC820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1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goals of this project is to use high quality acetic acid or </a:t>
            </a:r>
            <a:r>
              <a:rPr lang="en-US" baseline="0" dirty="0" err="1" smtClean="0"/>
              <a:t>lugols</a:t>
            </a:r>
            <a:r>
              <a:rPr lang="en-US" baseline="0" dirty="0" smtClean="0"/>
              <a:t> iodine images and first of all identify them as normal or abnormal. If abnormal we would then like to identify the lesion location for removal or a biopsy where it is available. We are also looking to distinguish between the different grades of cervical cancer as this can affect treatment decisions. For the remainder of the talk I will be </a:t>
            </a:r>
            <a:r>
              <a:rPr lang="en-US" baseline="0" dirty="0" err="1" smtClean="0"/>
              <a:t>focussing</a:t>
            </a:r>
            <a:r>
              <a:rPr lang="en-US" baseline="0" dirty="0" smtClean="0"/>
              <a:t> on the first two goals to identify which cervices are normal vs  abnormal and if abnormal, identify the lesion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FAD95-7B6D-489C-9377-367E9DCC820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0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FAD95-7B6D-489C-9377-367E9DCC820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1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FAD95-7B6D-489C-9377-367E9DCC820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4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FAD95-7B6D-489C-9377-367E9DCC820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85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FAD95-7B6D-489C-9377-367E9DCC820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7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92C68-8E87-44CF-A0F3-D22982AB817C}" type="datetime1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E9AC-0029-4B92-AD39-870B4607912B}" type="datetime1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3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A002-E620-4492-B788-D67B889CE7F9}" type="datetime1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0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6340-C114-41CB-9B23-D4412447C4DB}" type="datetime1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5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B39F-66EE-4446-B1B8-781B3B19A9AC}" type="datetime1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5C6C-0143-4E28-8E06-35579DD46E86}" type="datetime1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7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AF4C0-62AE-4D4B-9B95-9C8983058CD6}" type="datetime1">
              <a:rPr lang="en-US" smtClean="0"/>
              <a:t>11/20/2016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7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923D-7776-48B5-B840-FD4318622FFA}" type="datetime1">
              <a:rPr lang="en-US" smtClean="0"/>
              <a:t>11/20/2016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5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5109-54CF-4093-8FB8-758F8C49C7E7}" type="datetime1">
              <a:rPr lang="en-US" smtClean="0"/>
              <a:t>11/20/2016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0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4A012-E736-49AA-941A-63E2E69298FA}" type="datetime1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B3-659F-4B60-91BD-A73A045EFEBA}" type="datetime1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6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471B5-0DDA-4D67-92BF-4BFF596FD3BE}" type="datetime1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00AE7-F178-44BC-924F-845B6705E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64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1F497D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1F497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1F497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1F497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1F497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Automating cervical cancer diagnosis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-117800"/>
            <a:ext cx="8229600" cy="1143000"/>
          </a:xfrm>
        </p:spPr>
        <p:txBody>
          <a:bodyPr/>
          <a:lstStyle/>
          <a:p>
            <a:r>
              <a:rPr lang="en-US" b="0" dirty="0" smtClean="0"/>
              <a:t>Diagnostic features</a:t>
            </a:r>
            <a:endParaRPr lang="en-US" b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28800"/>
            <a:ext cx="2993189" cy="224489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87" y="1844842"/>
            <a:ext cx="2971800" cy="2228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0200" y="4247003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Mustard yellow stain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 defined margin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8517" y="1475510"/>
            <a:ext cx="14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Normal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22856" y="1396720"/>
            <a:ext cx="14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Pre-cancer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578299" y="4385502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Uniform dark brown stain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4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416" y="88926"/>
            <a:ext cx="8229600" cy="944561"/>
          </a:xfrm>
        </p:spPr>
        <p:txBody>
          <a:bodyPr/>
          <a:lstStyle/>
          <a:p>
            <a:r>
              <a:rPr lang="en-US" b="0" dirty="0" smtClean="0"/>
              <a:t>Project Goals</a:t>
            </a:r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152400" y="1524000"/>
            <a:ext cx="2525730" cy="1401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normal vs abnormal VIA and VILI images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35157" y="2940315"/>
            <a:ext cx="2603643" cy="1570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Identify Lesion Location for removal or biopsy where available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893654" y="4510354"/>
            <a:ext cx="2895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Distinguish between different grades of cervical lesions (high grade vs low grade)</a:t>
            </a:r>
            <a:endParaRPr lang="en-US" dirty="0"/>
          </a:p>
        </p:txBody>
      </p:sp>
      <p:sp>
        <p:nvSpPr>
          <p:cNvPr id="8" name="Bent-Up Arrow 7"/>
          <p:cNvSpPr/>
          <p:nvPr/>
        </p:nvSpPr>
        <p:spPr>
          <a:xfrm rot="5400000">
            <a:off x="1653661" y="2790300"/>
            <a:ext cx="891382" cy="140413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-Up Arrow 8"/>
          <p:cNvSpPr/>
          <p:nvPr/>
        </p:nvSpPr>
        <p:spPr>
          <a:xfrm rot="5400000">
            <a:off x="4371176" y="4393660"/>
            <a:ext cx="891382" cy="140413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7416" y="851478"/>
            <a:ext cx="8522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high quality images provided by the </a:t>
            </a:r>
            <a:r>
              <a:rPr lang="en-US" sz="2400" dirty="0" err="1" smtClean="0"/>
              <a:t>POCkeT</a:t>
            </a:r>
            <a:r>
              <a:rPr lang="en-US" sz="2400" dirty="0" smtClean="0"/>
              <a:t> </a:t>
            </a:r>
            <a:r>
              <a:rPr lang="en-US" sz="2400" dirty="0" err="1" smtClean="0"/>
              <a:t>Colposcope</a:t>
            </a:r>
            <a:r>
              <a:rPr lang="en-US" sz="2400" dirty="0" smtClean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64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76700" y="990600"/>
            <a:ext cx="1209368" cy="5334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Segment Cervix ROI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2628900" y="1905000"/>
            <a:ext cx="1143000" cy="5334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Extract blue channels from RGB image</a:t>
            </a:r>
            <a:endParaRPr lang="en-US" sz="1050" dirty="0"/>
          </a:p>
        </p:txBody>
      </p:sp>
      <p:sp>
        <p:nvSpPr>
          <p:cNvPr id="11" name="Rounded Rectangle 10"/>
          <p:cNvSpPr/>
          <p:nvPr/>
        </p:nvSpPr>
        <p:spPr>
          <a:xfrm>
            <a:off x="5448300" y="1905000"/>
            <a:ext cx="1143000" cy="5334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Extract green channel from RGB image</a:t>
            </a:r>
            <a:endParaRPr lang="en-US" sz="1050" dirty="0"/>
          </a:p>
        </p:txBody>
      </p:sp>
      <p:sp>
        <p:nvSpPr>
          <p:cNvPr id="12" name="Rounded Rectangle 11"/>
          <p:cNvSpPr/>
          <p:nvPr/>
        </p:nvSpPr>
        <p:spPr>
          <a:xfrm>
            <a:off x="5067300" y="2781300"/>
            <a:ext cx="2209800" cy="5334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Eliminate zero pixel values</a:t>
            </a:r>
            <a:endParaRPr lang="en-US" sz="1050" dirty="0"/>
          </a:p>
        </p:txBody>
      </p:sp>
      <p:sp>
        <p:nvSpPr>
          <p:cNvPr id="13" name="Rounded Rectangle 12"/>
          <p:cNvSpPr/>
          <p:nvPr/>
        </p:nvSpPr>
        <p:spPr>
          <a:xfrm>
            <a:off x="5057775" y="3903406"/>
            <a:ext cx="2427953" cy="5334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Apply Otsu’s thresholding method to determine threshold level for pixel distribution</a:t>
            </a:r>
            <a:endParaRPr lang="en-US" sz="1050" dirty="0"/>
          </a:p>
        </p:txBody>
      </p:sp>
      <p:sp>
        <p:nvSpPr>
          <p:cNvPr id="14" name="Rounded Rectangle 13"/>
          <p:cNvSpPr/>
          <p:nvPr/>
        </p:nvSpPr>
        <p:spPr>
          <a:xfrm>
            <a:off x="2057400" y="2781300"/>
            <a:ext cx="2286000" cy="5334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Remove specular reflection pixel values – where blue&gt;240</a:t>
            </a:r>
            <a:endParaRPr lang="en-US" sz="1050" dirty="0"/>
          </a:p>
        </p:txBody>
      </p:sp>
      <p:sp>
        <p:nvSpPr>
          <p:cNvPr id="15" name="Rounded Rectangle 14"/>
          <p:cNvSpPr/>
          <p:nvPr/>
        </p:nvSpPr>
        <p:spPr>
          <a:xfrm>
            <a:off x="1838325" y="3903406"/>
            <a:ext cx="2590800" cy="5334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Eliminate zero values from image and perform statistical analysis on pixel values  (mean, </a:t>
            </a:r>
            <a:r>
              <a:rPr lang="en-US" sz="1050" b="1" dirty="0" smtClean="0"/>
              <a:t>mode</a:t>
            </a:r>
            <a:r>
              <a:rPr lang="en-US" sz="1050" dirty="0" smtClean="0"/>
              <a:t>, median, variance) </a:t>
            </a:r>
            <a:endParaRPr lang="en-US" sz="1050" dirty="0"/>
          </a:p>
        </p:txBody>
      </p:sp>
      <p:sp>
        <p:nvSpPr>
          <p:cNvPr id="16" name="Rounded Rectangle 15"/>
          <p:cNvSpPr/>
          <p:nvPr/>
        </p:nvSpPr>
        <p:spPr>
          <a:xfrm>
            <a:off x="3105150" y="5160706"/>
            <a:ext cx="3281516" cy="53340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Use blue mode and green threshold from the images to train half the data on an SVM machine and use the other half of the data to test the algorithm</a:t>
            </a:r>
            <a:endParaRPr lang="en-US" sz="1050" dirty="0"/>
          </a:p>
        </p:txBody>
      </p:sp>
      <p:cxnSp>
        <p:nvCxnSpPr>
          <p:cNvPr id="19" name="Elbow Connector 18"/>
          <p:cNvCxnSpPr>
            <a:stCxn id="5" idx="2"/>
            <a:endCxn id="10" idx="0"/>
          </p:cNvCxnSpPr>
          <p:nvPr/>
        </p:nvCxnSpPr>
        <p:spPr>
          <a:xfrm rot="5400000">
            <a:off x="3750392" y="974008"/>
            <a:ext cx="381000" cy="148098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81384" y="1714500"/>
            <a:ext cx="1338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/>
          <p:cNvCxnSpPr>
            <a:endCxn id="11" idx="0"/>
          </p:cNvCxnSpPr>
          <p:nvPr/>
        </p:nvCxnSpPr>
        <p:spPr>
          <a:xfrm>
            <a:off x="6019800" y="1714500"/>
            <a:ext cx="0" cy="190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/>
          <p:cNvCxnSpPr>
            <a:stCxn id="10" idx="2"/>
            <a:endCxn id="14" idx="0"/>
          </p:cNvCxnSpPr>
          <p:nvPr/>
        </p:nvCxnSpPr>
        <p:spPr>
          <a:xfrm>
            <a:off x="3200400" y="2438400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019800" y="2438400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/>
          <p:cNvCxnSpPr>
            <a:stCxn id="14" idx="2"/>
          </p:cNvCxnSpPr>
          <p:nvPr/>
        </p:nvCxnSpPr>
        <p:spPr>
          <a:xfrm>
            <a:off x="3200400" y="3314700"/>
            <a:ext cx="0" cy="588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019800" y="3314700"/>
            <a:ext cx="19050" cy="588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Elbow Connector 33"/>
          <p:cNvCxnSpPr>
            <a:stCxn id="15" idx="2"/>
            <a:endCxn id="16" idx="0"/>
          </p:cNvCxnSpPr>
          <p:nvPr/>
        </p:nvCxnSpPr>
        <p:spPr>
          <a:xfrm rot="16200000" flipH="1">
            <a:off x="3577866" y="3992664"/>
            <a:ext cx="723900" cy="161218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38850" y="4436806"/>
            <a:ext cx="0" cy="3619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745908" y="4798755"/>
            <a:ext cx="1292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566584" y="46041"/>
            <a:ext cx="8229600" cy="1143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0" dirty="0" smtClean="0"/>
              <a:t>Feature </a:t>
            </a:r>
            <a:r>
              <a:rPr lang="en-US" b="0" dirty="0" smtClean="0"/>
              <a:t>Extraction and Classification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364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Students can also try the above method for all the different color channels and features to compare statistically and select what they think is best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8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7448"/>
          <a:stretch/>
        </p:blipFill>
        <p:spPr>
          <a:xfrm>
            <a:off x="6328938" y="4876800"/>
            <a:ext cx="1508290" cy="860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27702"/>
          <a:stretch/>
        </p:blipFill>
        <p:spPr>
          <a:xfrm>
            <a:off x="4810205" y="3931714"/>
            <a:ext cx="1434993" cy="834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27751"/>
          <a:stretch/>
        </p:blipFill>
        <p:spPr>
          <a:xfrm>
            <a:off x="6332948" y="3931713"/>
            <a:ext cx="1504280" cy="861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24152"/>
          <a:stretch/>
        </p:blipFill>
        <p:spPr>
          <a:xfrm>
            <a:off x="4810205" y="4876800"/>
            <a:ext cx="1434993" cy="860072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2392797" y="3955476"/>
            <a:ext cx="2286000" cy="1715017"/>
            <a:chOff x="767857" y="2061029"/>
            <a:chExt cx="4565784" cy="34253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857" y="2062061"/>
              <a:ext cx="4565784" cy="3424338"/>
            </a:xfrm>
            <a:prstGeom prst="rect">
              <a:avLst/>
            </a:prstGeom>
          </p:spPr>
        </p:pic>
        <p:sp>
          <p:nvSpPr>
            <p:cNvPr id="11" name="Freeform 10"/>
            <p:cNvSpPr/>
            <p:nvPr/>
          </p:nvSpPr>
          <p:spPr>
            <a:xfrm>
              <a:off x="957943" y="2061029"/>
              <a:ext cx="3831771" cy="3410857"/>
            </a:xfrm>
            <a:custGeom>
              <a:avLst/>
              <a:gdLst>
                <a:gd name="connsiteX0" fmla="*/ 711200 w 3831771"/>
                <a:gd name="connsiteY0" fmla="*/ 87085 h 3410857"/>
                <a:gd name="connsiteX1" fmla="*/ 246743 w 3831771"/>
                <a:gd name="connsiteY1" fmla="*/ 624114 h 3410857"/>
                <a:gd name="connsiteX2" fmla="*/ 14514 w 3831771"/>
                <a:gd name="connsiteY2" fmla="*/ 1335314 h 3410857"/>
                <a:gd name="connsiteX3" fmla="*/ 87086 w 3831771"/>
                <a:gd name="connsiteY3" fmla="*/ 1814285 h 3410857"/>
                <a:gd name="connsiteX4" fmla="*/ 0 w 3831771"/>
                <a:gd name="connsiteY4" fmla="*/ 2496457 h 3410857"/>
                <a:gd name="connsiteX5" fmla="*/ 87086 w 3831771"/>
                <a:gd name="connsiteY5" fmla="*/ 3062514 h 3410857"/>
                <a:gd name="connsiteX6" fmla="*/ 595086 w 3831771"/>
                <a:gd name="connsiteY6" fmla="*/ 3410857 h 3410857"/>
                <a:gd name="connsiteX7" fmla="*/ 3164114 w 3831771"/>
                <a:gd name="connsiteY7" fmla="*/ 3367314 h 3410857"/>
                <a:gd name="connsiteX8" fmla="*/ 3585028 w 3831771"/>
                <a:gd name="connsiteY8" fmla="*/ 2917371 h 3410857"/>
                <a:gd name="connsiteX9" fmla="*/ 3701143 w 3831771"/>
                <a:gd name="connsiteY9" fmla="*/ 2046514 h 3410857"/>
                <a:gd name="connsiteX10" fmla="*/ 3831771 w 3831771"/>
                <a:gd name="connsiteY10" fmla="*/ 1393371 h 3410857"/>
                <a:gd name="connsiteX11" fmla="*/ 3628571 w 3831771"/>
                <a:gd name="connsiteY11" fmla="*/ 682171 h 3410857"/>
                <a:gd name="connsiteX12" fmla="*/ 3381828 w 3831771"/>
                <a:gd name="connsiteY12" fmla="*/ 0 h 3410857"/>
                <a:gd name="connsiteX13" fmla="*/ 972457 w 3831771"/>
                <a:gd name="connsiteY13" fmla="*/ 14514 h 3410857"/>
                <a:gd name="connsiteX14" fmla="*/ 711200 w 3831771"/>
                <a:gd name="connsiteY14" fmla="*/ 87085 h 341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1771" h="3410857">
                  <a:moveTo>
                    <a:pt x="711200" y="87085"/>
                  </a:moveTo>
                  <a:lnTo>
                    <a:pt x="246743" y="624114"/>
                  </a:lnTo>
                  <a:lnTo>
                    <a:pt x="14514" y="1335314"/>
                  </a:lnTo>
                  <a:lnTo>
                    <a:pt x="87086" y="1814285"/>
                  </a:lnTo>
                  <a:lnTo>
                    <a:pt x="0" y="2496457"/>
                  </a:lnTo>
                  <a:lnTo>
                    <a:pt x="87086" y="3062514"/>
                  </a:lnTo>
                  <a:lnTo>
                    <a:pt x="595086" y="3410857"/>
                  </a:lnTo>
                  <a:lnTo>
                    <a:pt x="3164114" y="3367314"/>
                  </a:lnTo>
                  <a:lnTo>
                    <a:pt x="3585028" y="2917371"/>
                  </a:lnTo>
                  <a:lnTo>
                    <a:pt x="3701143" y="2046514"/>
                  </a:lnTo>
                  <a:lnTo>
                    <a:pt x="3831771" y="1393371"/>
                  </a:lnTo>
                  <a:lnTo>
                    <a:pt x="3628571" y="682171"/>
                  </a:lnTo>
                  <a:lnTo>
                    <a:pt x="3381828" y="0"/>
                  </a:lnTo>
                  <a:lnTo>
                    <a:pt x="972457" y="14514"/>
                  </a:lnTo>
                  <a:lnTo>
                    <a:pt x="711200" y="87085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b="29575"/>
          <a:stretch/>
        </p:blipFill>
        <p:spPr>
          <a:xfrm>
            <a:off x="6328938" y="2488555"/>
            <a:ext cx="1486152" cy="8213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b="27085"/>
          <a:stretch/>
        </p:blipFill>
        <p:spPr>
          <a:xfrm>
            <a:off x="4741023" y="1559905"/>
            <a:ext cx="1493916" cy="8455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b="30614"/>
          <a:stretch/>
        </p:blipFill>
        <p:spPr>
          <a:xfrm>
            <a:off x="6328938" y="1542282"/>
            <a:ext cx="1492248" cy="8355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/>
          <a:srcRect b="29825"/>
          <a:stretch/>
        </p:blipFill>
        <p:spPr>
          <a:xfrm>
            <a:off x="4743109" y="2479003"/>
            <a:ext cx="1491829" cy="855530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2403797" y="1564329"/>
            <a:ext cx="2251784" cy="1694358"/>
            <a:chOff x="455891" y="1625600"/>
            <a:chExt cx="4954255" cy="372783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91" y="1637743"/>
              <a:ext cx="4954255" cy="3715693"/>
            </a:xfrm>
            <a:prstGeom prst="rect">
              <a:avLst/>
            </a:prstGeom>
          </p:spPr>
        </p:pic>
        <p:sp>
          <p:nvSpPr>
            <p:cNvPr id="19" name="Freeform 18"/>
            <p:cNvSpPr/>
            <p:nvPr/>
          </p:nvSpPr>
          <p:spPr>
            <a:xfrm>
              <a:off x="1001486" y="1625600"/>
              <a:ext cx="3860800" cy="3701143"/>
            </a:xfrm>
            <a:custGeom>
              <a:avLst/>
              <a:gdLst>
                <a:gd name="connsiteX0" fmla="*/ 449943 w 3860800"/>
                <a:gd name="connsiteY0" fmla="*/ 0 h 3701143"/>
                <a:gd name="connsiteX1" fmla="*/ 101600 w 3860800"/>
                <a:gd name="connsiteY1" fmla="*/ 566057 h 3701143"/>
                <a:gd name="connsiteX2" fmla="*/ 0 w 3860800"/>
                <a:gd name="connsiteY2" fmla="*/ 1393371 h 3701143"/>
                <a:gd name="connsiteX3" fmla="*/ 43543 w 3860800"/>
                <a:gd name="connsiteY3" fmla="*/ 2627086 h 3701143"/>
                <a:gd name="connsiteX4" fmla="*/ 449943 w 3860800"/>
                <a:gd name="connsiteY4" fmla="*/ 3207657 h 3701143"/>
                <a:gd name="connsiteX5" fmla="*/ 1596571 w 3860800"/>
                <a:gd name="connsiteY5" fmla="*/ 3701143 h 3701143"/>
                <a:gd name="connsiteX6" fmla="*/ 2815771 w 3860800"/>
                <a:gd name="connsiteY6" fmla="*/ 3657600 h 3701143"/>
                <a:gd name="connsiteX7" fmla="*/ 3483428 w 3860800"/>
                <a:gd name="connsiteY7" fmla="*/ 3265714 h 3701143"/>
                <a:gd name="connsiteX8" fmla="*/ 3614057 w 3860800"/>
                <a:gd name="connsiteY8" fmla="*/ 2119086 h 3701143"/>
                <a:gd name="connsiteX9" fmla="*/ 3860800 w 3860800"/>
                <a:gd name="connsiteY9" fmla="*/ 841829 h 3701143"/>
                <a:gd name="connsiteX10" fmla="*/ 3730171 w 3860800"/>
                <a:gd name="connsiteY10" fmla="*/ 116114 h 3701143"/>
                <a:gd name="connsiteX11" fmla="*/ 435428 w 3860800"/>
                <a:gd name="connsiteY11" fmla="*/ 72571 h 3701143"/>
                <a:gd name="connsiteX12" fmla="*/ 406400 w 3860800"/>
                <a:gd name="connsiteY12" fmla="*/ 116114 h 370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60800" h="3701143">
                  <a:moveTo>
                    <a:pt x="449943" y="0"/>
                  </a:moveTo>
                  <a:lnTo>
                    <a:pt x="101600" y="566057"/>
                  </a:lnTo>
                  <a:lnTo>
                    <a:pt x="0" y="1393371"/>
                  </a:lnTo>
                  <a:lnTo>
                    <a:pt x="43543" y="2627086"/>
                  </a:lnTo>
                  <a:lnTo>
                    <a:pt x="449943" y="3207657"/>
                  </a:lnTo>
                  <a:lnTo>
                    <a:pt x="1596571" y="3701143"/>
                  </a:lnTo>
                  <a:lnTo>
                    <a:pt x="2815771" y="3657600"/>
                  </a:lnTo>
                  <a:lnTo>
                    <a:pt x="3483428" y="3265714"/>
                  </a:lnTo>
                  <a:lnTo>
                    <a:pt x="3614057" y="2119086"/>
                  </a:lnTo>
                  <a:lnTo>
                    <a:pt x="3860800" y="841829"/>
                  </a:lnTo>
                  <a:lnTo>
                    <a:pt x="3730171" y="116114"/>
                  </a:lnTo>
                  <a:lnTo>
                    <a:pt x="435428" y="72571"/>
                  </a:lnTo>
                  <a:lnTo>
                    <a:pt x="406400" y="116114"/>
                  </a:lnTo>
                </a:path>
              </a:pathLst>
            </a:custGeom>
            <a:noFill/>
            <a:ln w="571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Bases for </a:t>
            </a:r>
            <a:r>
              <a:rPr lang="en-US" b="0" dirty="0" smtClean="0"/>
              <a:t>VILI </a:t>
            </a:r>
            <a:r>
              <a:rPr lang="en-US" b="0" dirty="0" smtClean="0"/>
              <a:t>Feature </a:t>
            </a:r>
            <a:r>
              <a:rPr lang="en-US" b="0" dirty="0" smtClean="0"/>
              <a:t>Extraction (histogram distribution)</a:t>
            </a:r>
            <a:endParaRPr lang="en-US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1047922" y="2190101"/>
            <a:ext cx="14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Normal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94938" y="4495800"/>
            <a:ext cx="14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Abnormal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79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8361"/>
            <a:ext cx="9220200" cy="114300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Classification of images using </a:t>
            </a:r>
            <a:r>
              <a:rPr lang="en-US" b="0" dirty="0" smtClean="0"/>
              <a:t>SVM in MATLAB</a:t>
            </a:r>
            <a:endParaRPr lang="en-US" b="0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1161361"/>
            <a:ext cx="7857390" cy="5182246"/>
            <a:chOff x="515820" y="914400"/>
            <a:chExt cx="8170980" cy="57537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20" y="914400"/>
              <a:ext cx="8170980" cy="5753746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3" name="TextBox 2"/>
            <p:cNvSpPr txBox="1"/>
            <p:nvPr/>
          </p:nvSpPr>
          <p:spPr>
            <a:xfrm rot="16200000">
              <a:off x="-139182" y="2387085"/>
              <a:ext cx="217170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threshold value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79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Preliminary Lesion Detection in VILI </a:t>
            </a:r>
            <a:r>
              <a:rPr lang="en-US" b="0" dirty="0" smtClean="0"/>
              <a:t>images with MATLAB</a:t>
            </a:r>
            <a:endParaRPr lang="en-US" b="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28600" y="2209800"/>
            <a:ext cx="4419000" cy="3350591"/>
            <a:chOff x="6096000" y="1732547"/>
            <a:chExt cx="2438400" cy="1848853"/>
          </a:xfrm>
        </p:grpSpPr>
        <p:sp>
          <p:nvSpPr>
            <p:cNvPr id="12" name="Rectangle 11"/>
            <p:cNvSpPr/>
            <p:nvPr/>
          </p:nvSpPr>
          <p:spPr>
            <a:xfrm>
              <a:off x="6096000" y="1732547"/>
              <a:ext cx="2438400" cy="18488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1803213"/>
              <a:ext cx="2286000" cy="1714500"/>
            </a:xfrm>
            <a:prstGeom prst="rect">
              <a:avLst/>
            </a:prstGeom>
          </p:spPr>
        </p:pic>
      </p:grpSp>
      <p:pic>
        <p:nvPicPr>
          <p:cNvPr id="14" name="Picture 2" descr="overlayL3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0" b="87556" l="12917" r="91167"/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6153" r="7859" b="9707"/>
          <a:stretch/>
        </p:blipFill>
        <p:spPr bwMode="auto">
          <a:xfrm>
            <a:off x="4572000" y="2209800"/>
            <a:ext cx="4267003" cy="335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12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19552</TotalTime>
  <Words>360</Words>
  <Application>Microsoft Office PowerPoint</Application>
  <PresentationFormat>On-screen Show (4:3)</PresentationFormat>
  <Paragraphs>36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Automating cervical cancer diagnosis</vt:lpstr>
      <vt:lpstr>Diagnostic features</vt:lpstr>
      <vt:lpstr>Project Goals</vt:lpstr>
      <vt:lpstr>Feature Extraction and Classification</vt:lpstr>
      <vt:lpstr>PowerPoint Presentation</vt:lpstr>
      <vt:lpstr>Bases for VILI Feature Extraction (histogram distribution)</vt:lpstr>
      <vt:lpstr>Classification of images using SVM in MATLAB</vt:lpstr>
      <vt:lpstr>Preliminary Lesion Detection in VILI images with MATLAB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CTL11</dc:creator>
  <cp:lastModifiedBy>Mercy Asiedu</cp:lastModifiedBy>
  <cp:revision>1786</cp:revision>
  <cp:lastPrinted>2013-11-21T12:06:42Z</cp:lastPrinted>
  <dcterms:created xsi:type="dcterms:W3CDTF">2013-11-14T20:59:41Z</dcterms:created>
  <dcterms:modified xsi:type="dcterms:W3CDTF">2016-11-21T02:27:21Z</dcterms:modified>
</cp:coreProperties>
</file>